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77" r:id="rId4"/>
    <p:sldId id="272" r:id="rId5"/>
    <p:sldId id="261" r:id="rId6"/>
    <p:sldId id="263" r:id="rId7"/>
    <p:sldId id="264" r:id="rId8"/>
    <p:sldId id="266" r:id="rId9"/>
    <p:sldId id="267" r:id="rId10"/>
    <p:sldId id="268" r:id="rId11"/>
    <p:sldId id="271" r:id="rId12"/>
    <p:sldId id="269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7" r:id="rId25"/>
    <p:sldId id="298" r:id="rId26"/>
    <p:sldId id="291" r:id="rId27"/>
    <p:sldId id="299" r:id="rId28"/>
    <p:sldId id="294" r:id="rId29"/>
    <p:sldId id="292" r:id="rId30"/>
    <p:sldId id="300" r:id="rId31"/>
    <p:sldId id="293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0" r:id="rId40"/>
    <p:sldId id="311" r:id="rId41"/>
    <p:sldId id="308" r:id="rId42"/>
    <p:sldId id="312" r:id="rId43"/>
    <p:sldId id="313" r:id="rId44"/>
    <p:sldId id="309" r:id="rId45"/>
    <p:sldId id="314" r:id="rId46"/>
    <p:sldId id="270" r:id="rId4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 autoAdjust="0"/>
    <p:restoredTop sz="94640" autoAdjust="0"/>
  </p:normalViewPr>
  <p:slideViewPr>
    <p:cSldViewPr>
      <p:cViewPr>
        <p:scale>
          <a:sx n="75" d="100"/>
          <a:sy n="75" d="100"/>
        </p:scale>
        <p:origin x="-10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66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riángulo rectángulo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grpSp>
        <p:nvGrpSpPr>
          <p:cNvPr id="2" name="1 Grupo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6 Forma libre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7 Forma libre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10 Forma libre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11 Conector recto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7" name="6 Cheurón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7 Cheurón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8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9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10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11 Cheurón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12 Cheurón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orma libre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Forma libre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13 Triángulo rectángulo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14 Conector recto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DF9FF157-AA5F-4351-9916-79093B81A11E}" type="datetimeFigureOut">
              <a:rPr lang="es-ES" smtClean="0"/>
              <a:pPr/>
              <a:t>10/06/2015</a:t>
            </a:fld>
            <a:endParaRPr lang="es-ES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E27AF85-8E06-4FDE-ADF2-B35785D753F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Herramienta interactiva de apoyo al PEA del ciclo de instrucción del procesador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 smtClean="0"/>
          </a:p>
          <a:p>
            <a:r>
              <a:rPr lang="es-ES" dirty="0" smtClean="0"/>
              <a:t>Paolo </a:t>
            </a:r>
            <a:r>
              <a:rPr lang="es-ES" dirty="0" err="1" smtClean="0"/>
              <a:t>Fernandez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8596" y="428604"/>
            <a:ext cx="8229600" cy="1143000"/>
          </a:xfrm>
        </p:spPr>
        <p:txBody>
          <a:bodyPr/>
          <a:lstStyle/>
          <a:p>
            <a:r>
              <a:rPr lang="es-BO" dirty="0" smtClean="0"/>
              <a:t>Formulación del Problema</a:t>
            </a:r>
            <a:endParaRPr lang="es-BO" dirty="0"/>
          </a:p>
        </p:txBody>
      </p:sp>
      <p:sp>
        <p:nvSpPr>
          <p:cNvPr id="8" name="7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z="2800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s-BO" sz="2800" dirty="0" smtClean="0">
                <a:solidFill>
                  <a:schemeClr val="accent1">
                    <a:lumMod val="75000"/>
                  </a:schemeClr>
                </a:solidFill>
              </a:rPr>
              <a:t>La elaboración manual de los diagramas y las limitaciones conceptuales y técnicas de las herramientas aplicadas</a:t>
            </a:r>
            <a:r>
              <a:rPr lang="es-ES" sz="28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s-ES" sz="2800" u="sng" dirty="0" smtClean="0"/>
              <a:t>al proceso de enseñanza-aprendizaje del ciclo de instrucción del procesador</a:t>
            </a:r>
            <a:r>
              <a:rPr lang="es-ES" sz="2800" dirty="0" smtClean="0"/>
              <a:t>, </a:t>
            </a:r>
            <a:r>
              <a:rPr lang="es-BO" sz="2800" dirty="0" smtClean="0">
                <a:solidFill>
                  <a:srgbClr val="FF0000"/>
                </a:solidFill>
              </a:rPr>
              <a:t>dificultan el proceso de autoaprendizaje respecto a la dependencia entre las prestaciones del procesador y su diseño arquitectónico</a:t>
            </a:r>
            <a:r>
              <a:rPr lang="es-ES" sz="2800" dirty="0" smtClean="0">
                <a:solidFill>
                  <a:srgbClr val="FF0000"/>
                </a:solidFill>
              </a:rPr>
              <a:t>.</a:t>
            </a:r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2071389"/>
            <a:ext cx="8229600" cy="4525963"/>
          </a:xfrm>
        </p:spPr>
        <p:txBody>
          <a:bodyPr/>
          <a:lstStyle/>
          <a:p>
            <a:r>
              <a:rPr lang="es-ES" sz="2800" dirty="0" smtClean="0">
                <a:solidFill>
                  <a:schemeClr val="accent1">
                    <a:lumMod val="75000"/>
                  </a:schemeClr>
                </a:solidFill>
              </a:rPr>
              <a:t>Desarrollar una herramienta interactiva para el apoyo</a:t>
            </a:r>
            <a:r>
              <a:rPr lang="es-ES" sz="2800" dirty="0" smtClean="0"/>
              <a:t> </a:t>
            </a:r>
            <a:r>
              <a:rPr lang="es-ES" sz="2800" u="sng" dirty="0" smtClean="0"/>
              <a:t>al proceso de enseñanza-aprendizaje del ciclo de instrucción del procesador</a:t>
            </a:r>
            <a:r>
              <a:rPr lang="es-ES" sz="2800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s-BO" dirty="0" smtClean="0">
                <a:effectLst/>
              </a:rPr>
              <a:t>Objetivo</a:t>
            </a:r>
            <a:r>
              <a:rPr lang="es-BO" sz="4400" dirty="0" smtClean="0">
                <a:effectLst/>
              </a:rPr>
              <a:t> General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4525963"/>
          </a:xfrm>
        </p:spPr>
        <p:txBody>
          <a:bodyPr/>
          <a:lstStyle/>
          <a:p>
            <a:endParaRPr lang="es-BO" dirty="0" smtClean="0"/>
          </a:p>
          <a:p>
            <a:r>
              <a:rPr lang="es-BO" dirty="0" smtClean="0"/>
              <a:t>Componentes de arquitectura.</a:t>
            </a:r>
          </a:p>
          <a:p>
            <a:r>
              <a:rPr lang="es-BO" dirty="0" smtClean="0"/>
              <a:t>Módulo en binario.</a:t>
            </a:r>
          </a:p>
          <a:p>
            <a:r>
              <a:rPr lang="es-BO" dirty="0" smtClean="0"/>
              <a:t>Módulo en hexadecimal.</a:t>
            </a:r>
          </a:p>
          <a:p>
            <a:r>
              <a:rPr lang="es-BO" dirty="0" smtClean="0"/>
              <a:t>Módulo en ensamblador.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457200" y="557808"/>
            <a:ext cx="8229600" cy="1143000"/>
          </a:xfrm>
        </p:spPr>
        <p:txBody>
          <a:bodyPr/>
          <a:lstStyle/>
          <a:p>
            <a:r>
              <a:rPr lang="es-ES" dirty="0" smtClean="0"/>
              <a:t>Objetivos Específicos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 smtClean="0"/>
          </a:p>
          <a:p>
            <a:endParaRPr lang="es-BO" dirty="0" smtClean="0"/>
          </a:p>
          <a:p>
            <a:r>
              <a:rPr lang="es-BO" dirty="0" smtClean="0"/>
              <a:t>Arquitectura de Computadoras.</a:t>
            </a:r>
          </a:p>
          <a:p>
            <a:r>
              <a:rPr lang="es-BO" dirty="0" smtClean="0"/>
              <a:t>Software educativo.</a:t>
            </a:r>
          </a:p>
          <a:p>
            <a:r>
              <a:rPr lang="es-BO" dirty="0" smtClean="0"/>
              <a:t>Metodología de desarrollo de Software.</a:t>
            </a:r>
          </a:p>
          <a:p>
            <a:r>
              <a:rPr lang="es-BO" dirty="0" smtClean="0"/>
              <a:t>Tecnologías de desarrollo.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518864" y="485800"/>
            <a:ext cx="8229600" cy="1143000"/>
          </a:xfrm>
        </p:spPr>
        <p:txBody>
          <a:bodyPr>
            <a:normAutofit/>
          </a:bodyPr>
          <a:lstStyle/>
          <a:p>
            <a:r>
              <a:rPr lang="es-BO" sz="5400" dirty="0" smtClean="0"/>
              <a:t>Marco Teórico</a:t>
            </a:r>
            <a:endParaRPr lang="es-E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Ciclo de instrucción</a:t>
            </a:r>
          </a:p>
          <a:p>
            <a:endParaRPr lang="es-ES" sz="1400" dirty="0" smtClean="0"/>
          </a:p>
          <a:p>
            <a:r>
              <a:rPr lang="es-ES" dirty="0" smtClean="0"/>
              <a:t>Depende de:</a:t>
            </a:r>
          </a:p>
          <a:p>
            <a:pPr lvl="1"/>
            <a:r>
              <a:rPr lang="es-ES" dirty="0" smtClean="0"/>
              <a:t>Formato de instrucción.</a:t>
            </a:r>
          </a:p>
          <a:p>
            <a:pPr lvl="1"/>
            <a:r>
              <a:rPr lang="es-ES" dirty="0" smtClean="0"/>
              <a:t>Arquitectura del CPU.</a:t>
            </a:r>
          </a:p>
          <a:p>
            <a:pPr lvl="1"/>
            <a:r>
              <a:rPr lang="es-ES" dirty="0" smtClean="0"/>
              <a:t>Código de operación.</a:t>
            </a:r>
          </a:p>
          <a:p>
            <a:r>
              <a:rPr lang="es-ES" dirty="0" smtClean="0"/>
              <a:t>Se divide en:</a:t>
            </a:r>
          </a:p>
          <a:p>
            <a:pPr lvl="1"/>
            <a:r>
              <a:rPr lang="es-ES" dirty="0" smtClean="0"/>
              <a:t>Ciclo de captación.</a:t>
            </a:r>
          </a:p>
          <a:p>
            <a:pPr lvl="1"/>
            <a:r>
              <a:rPr lang="es-ES" dirty="0" smtClean="0"/>
              <a:t>Ciclo de ejecución.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Arquitectura del Procesador</a:t>
            </a:r>
          </a:p>
          <a:p>
            <a:pPr>
              <a:buNone/>
            </a:pPr>
            <a:endParaRPr lang="es-BO" sz="1400" b="1" dirty="0" smtClean="0"/>
          </a:p>
          <a:p>
            <a:r>
              <a:rPr lang="es-ES" dirty="0" smtClean="0"/>
              <a:t>Tipos contemplados:</a:t>
            </a:r>
          </a:p>
          <a:p>
            <a:pPr lvl="1"/>
            <a:r>
              <a:rPr lang="es-ES" dirty="0" smtClean="0"/>
              <a:t>Basada en registros específicos.</a:t>
            </a:r>
          </a:p>
          <a:p>
            <a:pPr lvl="1"/>
            <a:r>
              <a:rPr lang="es-ES" dirty="0" smtClean="0"/>
              <a:t>Basada en registros de uso general.</a:t>
            </a:r>
          </a:p>
          <a:p>
            <a:r>
              <a:rPr lang="es-ES" dirty="0" smtClean="0"/>
              <a:t>Formato de instrucción.</a:t>
            </a:r>
          </a:p>
          <a:p>
            <a:r>
              <a:rPr lang="es-ES" dirty="0" smtClean="0"/>
              <a:t>Modos de direccionamiento:</a:t>
            </a:r>
          </a:p>
          <a:p>
            <a:pPr lvl="1"/>
            <a:r>
              <a:rPr lang="es-ES" dirty="0" smtClean="0"/>
              <a:t>Directo.</a:t>
            </a:r>
          </a:p>
          <a:p>
            <a:pPr lvl="1"/>
            <a:r>
              <a:rPr lang="es-ES" dirty="0" smtClean="0"/>
              <a:t>Indirecto.</a:t>
            </a:r>
          </a:p>
          <a:p>
            <a:pPr lvl="1"/>
            <a:r>
              <a:rPr lang="es-ES" dirty="0" smtClean="0"/>
              <a:t>Inmediato.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BO" b="1" dirty="0" smtClean="0"/>
              <a:t>Interacción entre CPU y RAM.</a:t>
            </a:r>
          </a:p>
          <a:p>
            <a:endParaRPr lang="es-ES" sz="1400" dirty="0" smtClean="0"/>
          </a:p>
          <a:p>
            <a:pPr lvl="0"/>
            <a:r>
              <a:rPr lang="es-BO" sz="2800" dirty="0" smtClean="0"/>
              <a:t>Por su posición en relación al CPU:</a:t>
            </a:r>
            <a:endParaRPr lang="es-ES" sz="2800" dirty="0" smtClean="0"/>
          </a:p>
          <a:p>
            <a:pPr lvl="1"/>
            <a:r>
              <a:rPr lang="es-BO" sz="2400" dirty="0" smtClean="0"/>
              <a:t>Internos.</a:t>
            </a:r>
            <a:endParaRPr lang="es-ES" sz="2400" dirty="0" smtClean="0"/>
          </a:p>
          <a:p>
            <a:pPr lvl="1"/>
            <a:r>
              <a:rPr lang="es-BO" sz="2400" dirty="0" smtClean="0"/>
              <a:t>Externos.</a:t>
            </a:r>
            <a:endParaRPr lang="es-ES" sz="2800" dirty="0" smtClean="0"/>
          </a:p>
          <a:p>
            <a:pPr lvl="0"/>
            <a:r>
              <a:rPr lang="es-BO" sz="2800" dirty="0" smtClean="0"/>
              <a:t>Por el tipo de datos que transportan:</a:t>
            </a:r>
            <a:endParaRPr lang="es-ES" sz="2800" dirty="0" smtClean="0"/>
          </a:p>
          <a:p>
            <a:pPr lvl="1"/>
            <a:r>
              <a:rPr lang="es-BO" sz="2400" dirty="0" smtClean="0"/>
              <a:t>Bus de direcciones.</a:t>
            </a:r>
            <a:endParaRPr lang="es-ES" sz="2400" dirty="0" smtClean="0"/>
          </a:p>
          <a:p>
            <a:pPr lvl="1"/>
            <a:r>
              <a:rPr lang="es-BO" sz="2400" dirty="0" smtClean="0"/>
              <a:t>Bus de datos.</a:t>
            </a:r>
            <a:endParaRPr lang="es-ES" sz="2400" dirty="0" smtClean="0"/>
          </a:p>
          <a:p>
            <a:pPr lvl="1"/>
            <a:r>
              <a:rPr lang="es-BO" sz="2400" dirty="0" smtClean="0"/>
              <a:t>Bus de control.</a:t>
            </a:r>
            <a:endParaRPr lang="es-ES" sz="2400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Arquitectura de Computadoras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BO" dirty="0" smtClean="0"/>
              <a:t>Destinado a apoyar al PEA.</a:t>
            </a:r>
          </a:p>
          <a:p>
            <a:r>
              <a:rPr lang="es-BO" dirty="0" smtClean="0"/>
              <a:t>Características esenciales de los programas educativos:</a:t>
            </a:r>
          </a:p>
          <a:p>
            <a:pPr lvl="1"/>
            <a:r>
              <a:rPr lang="es-BO" sz="2400" dirty="0" smtClean="0"/>
              <a:t>Finalidad didáctica. </a:t>
            </a:r>
            <a:endParaRPr lang="es-ES" sz="2400" dirty="0" smtClean="0"/>
          </a:p>
          <a:p>
            <a:pPr lvl="1"/>
            <a:r>
              <a:rPr lang="es-BO" sz="2400" dirty="0" smtClean="0"/>
              <a:t>Utilizan el computador. </a:t>
            </a:r>
            <a:endParaRPr lang="es-ES" sz="2400" dirty="0" smtClean="0"/>
          </a:p>
          <a:p>
            <a:pPr lvl="1"/>
            <a:r>
              <a:rPr lang="es-BO" sz="2400" dirty="0" smtClean="0"/>
              <a:t>Son interactivos. </a:t>
            </a:r>
            <a:endParaRPr lang="es-ES" sz="2400" dirty="0" smtClean="0"/>
          </a:p>
          <a:p>
            <a:pPr lvl="1"/>
            <a:r>
              <a:rPr lang="es-BO" sz="2400" dirty="0" smtClean="0"/>
              <a:t>Individualizan el trabajo. </a:t>
            </a:r>
            <a:endParaRPr lang="es-ES" sz="2400" dirty="0" smtClean="0"/>
          </a:p>
          <a:p>
            <a:pPr lvl="1"/>
            <a:r>
              <a:rPr lang="es-BO" sz="2400" dirty="0" smtClean="0"/>
              <a:t>Son fáciles de usar.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Software educativo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Tipos de software didáctico</a:t>
            </a:r>
            <a:endParaRPr lang="es-ES" b="1" dirty="0" smtClean="0"/>
          </a:p>
          <a:p>
            <a:endParaRPr lang="es-BO" sz="1400" dirty="0" smtClean="0"/>
          </a:p>
          <a:p>
            <a:r>
              <a:rPr lang="es-BO" dirty="0" smtClean="0"/>
              <a:t>Programas tutoriales.</a:t>
            </a:r>
          </a:p>
          <a:p>
            <a:r>
              <a:rPr lang="es-BO" dirty="0" smtClean="0"/>
              <a:t>Bases de datos.</a:t>
            </a:r>
          </a:p>
          <a:p>
            <a:r>
              <a:rPr lang="es-BO" dirty="0" smtClean="0"/>
              <a:t>Simuladores.</a:t>
            </a:r>
          </a:p>
          <a:p>
            <a:r>
              <a:rPr lang="es-BO" dirty="0" smtClean="0"/>
              <a:t>Constructores.</a:t>
            </a:r>
          </a:p>
          <a:p>
            <a:r>
              <a:rPr lang="es-BO" dirty="0" smtClean="0"/>
              <a:t>Herramienta interactiva.</a:t>
            </a:r>
          </a:p>
          <a:p>
            <a:pPr lvl="1"/>
            <a:r>
              <a:rPr lang="es-BO" dirty="0" smtClean="0"/>
              <a:t>Depende del usuario.</a:t>
            </a:r>
          </a:p>
          <a:p>
            <a:pPr lvl="1"/>
            <a:r>
              <a:rPr lang="es-BO" dirty="0" smtClean="0"/>
              <a:t>Es versátil.</a:t>
            </a:r>
          </a:p>
          <a:p>
            <a:pPr lvl="1"/>
            <a:r>
              <a:rPr lang="es-BO" dirty="0" smtClean="0"/>
              <a:t>Puede ser una combinación de las anteriores.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Software educativo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Definición</a:t>
            </a:r>
          </a:p>
          <a:p>
            <a:pPr>
              <a:buNone/>
            </a:pPr>
            <a:endParaRPr lang="es-ES" sz="1400" b="1" dirty="0" smtClean="0"/>
          </a:p>
          <a:p>
            <a:r>
              <a:rPr lang="es-ES" dirty="0" smtClean="0"/>
              <a:t>Metodología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Proceso de desarrollo detallado y completo.</a:t>
            </a:r>
          </a:p>
          <a:p>
            <a:r>
              <a:rPr lang="es-ES" dirty="0" smtClean="0"/>
              <a:t>Etapas comunes:</a:t>
            </a:r>
          </a:p>
          <a:p>
            <a:pPr lvl="1"/>
            <a:r>
              <a:rPr lang="es-BO" dirty="0" smtClean="0"/>
              <a:t>Captura de Requerimientos.</a:t>
            </a:r>
          </a:p>
          <a:p>
            <a:pPr lvl="1"/>
            <a:r>
              <a:rPr lang="es-BO" dirty="0" smtClean="0"/>
              <a:t>Análisis.</a:t>
            </a:r>
          </a:p>
          <a:p>
            <a:pPr lvl="1"/>
            <a:r>
              <a:rPr lang="es-BO" dirty="0" smtClean="0"/>
              <a:t>Diseño.</a:t>
            </a:r>
          </a:p>
          <a:p>
            <a:pPr lvl="1"/>
            <a:r>
              <a:rPr lang="es-BO" dirty="0" smtClean="0"/>
              <a:t>Implementación.</a:t>
            </a:r>
          </a:p>
          <a:p>
            <a:pPr lvl="1"/>
            <a:r>
              <a:rPr lang="es-BO" dirty="0" smtClean="0"/>
              <a:t>Experimentación.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Objetivo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Interacción CPU </a:t>
            </a:r>
            <a:r>
              <a:rPr lang="es-ES" dirty="0" smtClean="0">
                <a:sym typeface="Wingdings" panose="05000000000000000000" pitchFamily="2" charset="2"/>
              </a:rPr>
              <a:t>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RAM.</a:t>
            </a:r>
          </a:p>
          <a:p>
            <a:r>
              <a:rPr lang="es-BO" dirty="0" smtClean="0"/>
              <a:t>Tema de la materia de Arquitectura de Computadoras.</a:t>
            </a:r>
          </a:p>
          <a:p>
            <a:r>
              <a:rPr lang="es-ES" dirty="0" smtClean="0"/>
              <a:t>Ejercicios en:</a:t>
            </a:r>
          </a:p>
          <a:p>
            <a:pPr lvl="1"/>
            <a:r>
              <a:rPr lang="es-ES" dirty="0" smtClean="0"/>
              <a:t>Binario. </a:t>
            </a:r>
          </a:p>
          <a:p>
            <a:pPr lvl="1"/>
            <a:r>
              <a:rPr lang="es-ES" dirty="0" smtClean="0"/>
              <a:t>Hexadecimal.</a:t>
            </a:r>
          </a:p>
          <a:p>
            <a:pPr lvl="1"/>
            <a:r>
              <a:rPr lang="es-ES" dirty="0" smtClean="0"/>
              <a:t>Ensamblador.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7" name="Picture 2" descr="C:\Users\HP\Documents\CATO\SemestreXX\Seminario\imagenes presentación\b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5936" y="2924944"/>
            <a:ext cx="3432043" cy="257403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Selección de metodología</a:t>
            </a:r>
          </a:p>
          <a:p>
            <a:pPr>
              <a:buNone/>
            </a:pPr>
            <a:endParaRPr lang="es-BO" sz="1400" b="1" dirty="0" smtClean="0"/>
          </a:p>
          <a:p>
            <a:r>
              <a:rPr lang="es-BO" dirty="0" smtClean="0"/>
              <a:t>Características principales del proyecto:</a:t>
            </a:r>
            <a:endParaRPr lang="es-ES" dirty="0" smtClean="0"/>
          </a:p>
          <a:p>
            <a:pPr lvl="1"/>
            <a:r>
              <a:rPr lang="es-BO" dirty="0" smtClean="0"/>
              <a:t>Requerimientos ambiguos.</a:t>
            </a:r>
            <a:endParaRPr lang="es-ES" dirty="0" smtClean="0"/>
          </a:p>
          <a:p>
            <a:pPr lvl="1"/>
            <a:r>
              <a:rPr lang="es-BO" dirty="0" smtClean="0"/>
              <a:t>Necesidad de retroalimentación.</a:t>
            </a:r>
            <a:endParaRPr lang="es-ES" dirty="0" smtClean="0"/>
          </a:p>
          <a:p>
            <a:pPr lvl="1"/>
            <a:r>
              <a:rPr lang="es-BO" dirty="0" smtClean="0"/>
              <a:t>Riesgo alto de insatisfacción.</a:t>
            </a:r>
            <a:endParaRPr lang="es-ES" dirty="0" smtClean="0"/>
          </a:p>
          <a:p>
            <a:pPr lvl="1"/>
            <a:r>
              <a:rPr lang="es-BO" dirty="0" smtClean="0"/>
              <a:t>Disponibilidad de recursos reducidos.</a:t>
            </a:r>
            <a:endParaRPr lang="es-ES" dirty="0" smtClean="0"/>
          </a:p>
          <a:p>
            <a:pPr lvl="1"/>
            <a:r>
              <a:rPr lang="es-BO" dirty="0" smtClean="0"/>
              <a:t>Necesidad de contar con versiones funcionales.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Selección de metodología</a:t>
            </a:r>
          </a:p>
          <a:p>
            <a:pPr>
              <a:buNone/>
            </a:pPr>
            <a:endParaRPr lang="es-BO" sz="1400" b="1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24515" t="37304" r="41799" b="42633"/>
          <a:stretch>
            <a:fillRect/>
          </a:stretch>
        </p:blipFill>
        <p:spPr bwMode="auto">
          <a:xfrm>
            <a:off x="467544" y="2060848"/>
            <a:ext cx="820891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Prototipado</a:t>
            </a:r>
          </a:p>
          <a:p>
            <a:endParaRPr lang="es-BO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Metodología de desarrollo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48419" t="24169" r="21170" b="22961"/>
          <a:stretch>
            <a:fillRect/>
          </a:stretch>
        </p:blipFill>
        <p:spPr bwMode="auto">
          <a:xfrm>
            <a:off x="899592" y="2132856"/>
            <a:ext cx="388843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4 Imagen"/>
          <p:cNvPicPr/>
          <p:nvPr/>
        </p:nvPicPr>
        <p:blipFill>
          <a:blip r:embed="rId3" cstate="print"/>
          <a:srcRect l="47017" t="27726" r="35439" b="8100"/>
          <a:stretch>
            <a:fillRect/>
          </a:stretch>
        </p:blipFill>
        <p:spPr bwMode="auto">
          <a:xfrm>
            <a:off x="5076056" y="1196752"/>
            <a:ext cx="309634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b="1" dirty="0" smtClean="0"/>
          </a:p>
          <a:p>
            <a:r>
              <a:rPr lang="es-BO" b="1" dirty="0" smtClean="0"/>
              <a:t>Visual Studio		Escritorio</a:t>
            </a:r>
            <a:endParaRPr lang="es-ES" b="1" dirty="0" smtClean="0"/>
          </a:p>
          <a:p>
            <a:r>
              <a:rPr lang="es-ES" b="1" dirty="0" smtClean="0"/>
              <a:t>C#</a:t>
            </a:r>
          </a:p>
          <a:p>
            <a:endParaRPr lang="es-ES" b="1" dirty="0" smtClean="0"/>
          </a:p>
          <a:p>
            <a:r>
              <a:rPr lang="es-ES" b="1" dirty="0" smtClean="0"/>
              <a:t>Ruby</a:t>
            </a:r>
          </a:p>
          <a:p>
            <a:r>
              <a:rPr lang="es-ES" b="1" dirty="0" smtClean="0"/>
              <a:t>Ruby </a:t>
            </a:r>
            <a:r>
              <a:rPr lang="es-ES" b="1" dirty="0" err="1" smtClean="0"/>
              <a:t>on</a:t>
            </a:r>
            <a:r>
              <a:rPr lang="es-ES" b="1" dirty="0" smtClean="0"/>
              <a:t> </a:t>
            </a:r>
            <a:r>
              <a:rPr lang="es-ES" b="1" dirty="0" err="1" smtClean="0"/>
              <a:t>Rails</a:t>
            </a:r>
            <a:r>
              <a:rPr lang="es-ES" b="1" dirty="0" smtClean="0"/>
              <a:t>		Web</a:t>
            </a:r>
          </a:p>
          <a:p>
            <a:r>
              <a:rPr lang="es-ES" b="1" dirty="0" err="1" smtClean="0"/>
              <a:t>JavaScripts</a:t>
            </a:r>
            <a:endParaRPr lang="es-ES" b="1" dirty="0" smtClean="0"/>
          </a:p>
          <a:p>
            <a:endParaRPr lang="es-BO" b="1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Tecnologías de desarrollo</a:t>
            </a:r>
            <a:endParaRPr lang="es-ES" dirty="0"/>
          </a:p>
        </p:txBody>
      </p:sp>
      <p:sp>
        <p:nvSpPr>
          <p:cNvPr id="6" name="5 Cerrar llave"/>
          <p:cNvSpPr/>
          <p:nvPr/>
        </p:nvSpPr>
        <p:spPr>
          <a:xfrm>
            <a:off x="3491880" y="1916832"/>
            <a:ext cx="288032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errar llave"/>
          <p:cNvSpPr/>
          <p:nvPr/>
        </p:nvSpPr>
        <p:spPr>
          <a:xfrm>
            <a:off x="3491880" y="3356992"/>
            <a:ext cx="504056" cy="12961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BO" b="1" dirty="0" smtClean="0"/>
              <a:t>Prototipo 1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cicloInstruccionFinal 6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132856"/>
            <a:ext cx="7992888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2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interfaz completa con reg es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928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5" name="4 Imagen" descr="C:\Users\HP\Pictures\taller de inve\CorreccionesBin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76872"/>
            <a:ext cx="79208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02840" y="142331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s-ES" b="1" dirty="0" smtClean="0"/>
              <a:t>Prototipo 3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9" name="8 Imagen"/>
          <p:cNvPicPr/>
          <p:nvPr/>
        </p:nvPicPr>
        <p:blipFill>
          <a:blip r:embed="rId2" cstate="print"/>
          <a:srcRect l="7895" t="11838" r="64211" b="42368"/>
          <a:stretch>
            <a:fillRect/>
          </a:stretch>
        </p:blipFill>
        <p:spPr bwMode="auto">
          <a:xfrm>
            <a:off x="539552" y="1844824"/>
            <a:ext cx="4104456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9 Imagen"/>
          <p:cNvPicPr/>
          <p:nvPr/>
        </p:nvPicPr>
        <p:blipFill>
          <a:blip r:embed="rId3" cstate="print"/>
          <a:srcRect l="8070" t="14330" r="68246" b="56386"/>
          <a:stretch>
            <a:fillRect/>
          </a:stretch>
        </p:blipFill>
        <p:spPr bwMode="auto">
          <a:xfrm>
            <a:off x="4788024" y="2636912"/>
            <a:ext cx="3744416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HP\Documents\CATO\SemestreXX\Seminario\imagenes presentación\20140918_1117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60648"/>
            <a:ext cx="4752528" cy="6336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6" name="5 Imagen"/>
          <p:cNvPicPr/>
          <p:nvPr/>
        </p:nvPicPr>
        <p:blipFill>
          <a:blip r:embed="rId2" cstate="print"/>
          <a:srcRect l="37544" t="38941" r="30702" b="5296"/>
          <a:stretch>
            <a:fillRect/>
          </a:stretch>
        </p:blipFill>
        <p:spPr bwMode="auto">
          <a:xfrm>
            <a:off x="2555776" y="1556792"/>
            <a:ext cx="4824536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4</a:t>
            </a:r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5" name="4 Imagen" descr="C:\Users\HP\Documents\CATO\SemestreXX\Seminario\imagenes documento\interfaz completa con reg esp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204864"/>
            <a:ext cx="7992888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5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5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 descr="C:\Users\HP\Documents\CATO\SemestreXX\Seminario\imagenes documento\prepara CPU bin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1236166"/>
            <a:ext cx="3722911" cy="528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sz="2000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Implementar componente para la definición de formato de instrucción y códigos de operación.</a:t>
            </a:r>
            <a:endParaRPr lang="es-ES" dirty="0" smtClean="0"/>
          </a:p>
          <a:p>
            <a:pPr lvl="1"/>
            <a:r>
              <a:rPr lang="es-BO" dirty="0" smtClean="0"/>
              <a:t>Implementar componente para preparación de la RAM para el ejercicio por parte del estudiante (llenado de registros iniciales).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4" name="3 Imagen"/>
          <p:cNvPicPr/>
          <p:nvPr/>
        </p:nvPicPr>
        <p:blipFill>
          <a:blip r:embed="rId2" cstate="print"/>
          <a:srcRect l="46913" t="26019" r="31041" b="4702"/>
          <a:stretch>
            <a:fillRect/>
          </a:stretch>
        </p:blipFill>
        <p:spPr bwMode="auto">
          <a:xfrm>
            <a:off x="5796136" y="1456184"/>
            <a:ext cx="3122622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 Imagen" descr="C:\Users\HP\Documents\CATO\SemestreXX\Seminario\imagenes documento\prepara RAM bi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060848"/>
            <a:ext cx="547260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6</a:t>
            </a:r>
          </a:p>
          <a:p>
            <a:endParaRPr lang="es-BO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  <p:pic>
        <p:nvPicPr>
          <p:cNvPr id="7" name="6 Imagen"/>
          <p:cNvPicPr/>
          <p:nvPr/>
        </p:nvPicPr>
        <p:blipFill>
          <a:blip r:embed="rId2" cstate="print"/>
          <a:srcRect l="6842" t="20872" r="4035" b="13396"/>
          <a:stretch>
            <a:fillRect/>
          </a:stretch>
        </p:blipFill>
        <p:spPr bwMode="auto">
          <a:xfrm>
            <a:off x="611560" y="2132856"/>
            <a:ext cx="784887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7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</a:t>
            </a:r>
            <a:endParaRPr lang="es-ES" dirty="0" smtClean="0"/>
          </a:p>
          <a:p>
            <a:pPr lvl="1"/>
            <a:r>
              <a:rPr lang="es-BO" dirty="0" smtClean="0"/>
              <a:t>Refactorización de código.</a:t>
            </a:r>
            <a:endParaRPr lang="es-ES" b="1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C:\Users\HP\Documents\CATO\SemestreXX\Seminario\imagenes documento\diseño prototipo 7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8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dirty="0" smtClean="0"/>
              <a:t>Desarrollar componente de interacción con el estudiante, para desplazar el contenido de registros.</a:t>
            </a:r>
            <a:endParaRPr lang="es-ES" dirty="0" smtClean="0"/>
          </a:p>
          <a:p>
            <a:pPr lvl="1"/>
            <a:r>
              <a:rPr lang="es-BO" dirty="0" smtClean="0"/>
              <a:t>Desarrollar componente interactivo de verificación de errores. </a:t>
            </a:r>
            <a:endParaRPr lang="es-ES" dirty="0" smtClean="0"/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Diagramas (uno por paso).</a:t>
            </a:r>
          </a:p>
          <a:p>
            <a:r>
              <a:rPr lang="es-ES" dirty="0" smtClean="0"/>
              <a:t>Resolución mecánica.</a:t>
            </a:r>
          </a:p>
          <a:p>
            <a:r>
              <a:rPr lang="es-ES" dirty="0" smtClean="0"/>
              <a:t>Tendencia a errores.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2050" name="Picture 2" descr="C:\Users\HP\Documents\CATO\SemestreXX\Seminario\imagenes presentación\confundid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9654" y="3140968"/>
            <a:ext cx="3472346" cy="2808312"/>
          </a:xfrm>
          <a:prstGeom prst="rect">
            <a:avLst/>
          </a:prstGeom>
          <a:noFill/>
        </p:spPr>
      </p:pic>
      <p:pic>
        <p:nvPicPr>
          <p:cNvPr id="2051" name="Picture 3" descr="C:\Users\HP\Documents\CATO\SemestreXX\Seminario\imagenes presentación\confundido_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764704"/>
            <a:ext cx="2160240" cy="2160240"/>
          </a:xfrm>
          <a:prstGeom prst="rect">
            <a:avLst/>
          </a:prstGeom>
          <a:noFill/>
        </p:spPr>
      </p:pic>
      <p:pic>
        <p:nvPicPr>
          <p:cNvPr id="6" name="Picture 2" descr="C:\Users\HP\Documents\CATO\SemestreXX\Seminario\imagenes presentación\perder tiemp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996952"/>
            <a:ext cx="2973442" cy="32675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>
          <a:blip r:embed="rId2" cstate="print"/>
          <a:srcRect l="37037" t="30094" r="29100" b="8150"/>
          <a:stretch>
            <a:fillRect/>
          </a:stretch>
        </p:blipFill>
        <p:spPr bwMode="auto">
          <a:xfrm>
            <a:off x="2195736" y="1412776"/>
            <a:ext cx="489654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8</a:t>
            </a:r>
          </a:p>
          <a:p>
            <a:pPr>
              <a:buNone/>
            </a:pP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C:\Users\HP\Documents\CATO\SemestreXX\Seminario\imagenes documento\diseño prototipo 8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ES" b="1" dirty="0" smtClean="0"/>
              <a:t>Prototipo 9</a:t>
            </a:r>
          </a:p>
          <a:p>
            <a:endParaRPr lang="es-BO" dirty="0" smtClean="0"/>
          </a:p>
          <a:p>
            <a:r>
              <a:rPr lang="es-BO" dirty="0" smtClean="0"/>
              <a:t>Requerimientos:</a:t>
            </a:r>
            <a:endParaRPr lang="es-ES" dirty="0" smtClean="0"/>
          </a:p>
          <a:p>
            <a:pPr lvl="1"/>
            <a:r>
              <a:rPr lang="es-BO" sz="2400" dirty="0" smtClean="0"/>
              <a:t>Implementar componente para preparación de la RAM para el ejercicio por parte del estudiante (llenado de registros iniciales). </a:t>
            </a:r>
            <a:endParaRPr lang="es-ES" b="1" dirty="0" smtClean="0"/>
          </a:p>
          <a:p>
            <a:pPr>
              <a:buNone/>
            </a:pP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s-ES" b="1" dirty="0" smtClean="0"/>
              <a:t>Prototipo 9</a:t>
            </a:r>
          </a:p>
          <a:p>
            <a:pPr>
              <a:buNone/>
            </a:pPr>
            <a:endParaRPr lang="es-ES" sz="1400" b="1" dirty="0" smtClean="0"/>
          </a:p>
          <a:p>
            <a:pPr lvl="0"/>
            <a:r>
              <a:rPr lang="es-BO" dirty="0" smtClean="0"/>
              <a:t>PC debe existir.</a:t>
            </a:r>
            <a:endParaRPr lang="es-ES" dirty="0" smtClean="0"/>
          </a:p>
          <a:p>
            <a:pPr lvl="0"/>
            <a:r>
              <a:rPr lang="es-BO" dirty="0" smtClean="0"/>
              <a:t>Debe existir más de una instrucción.</a:t>
            </a:r>
            <a:endParaRPr lang="es-ES" dirty="0" smtClean="0"/>
          </a:p>
          <a:p>
            <a:pPr lvl="0"/>
            <a:r>
              <a:rPr lang="es-BO" dirty="0" smtClean="0"/>
              <a:t>Instrucciones consecutivas.</a:t>
            </a:r>
            <a:endParaRPr lang="es-ES" dirty="0" smtClean="0"/>
          </a:p>
          <a:p>
            <a:pPr lvl="0"/>
            <a:r>
              <a:rPr lang="es-BO" dirty="0" smtClean="0"/>
              <a:t>PC debe contener un LOAD.</a:t>
            </a:r>
            <a:endParaRPr lang="es-ES" dirty="0" smtClean="0"/>
          </a:p>
          <a:p>
            <a:pPr lvl="0"/>
            <a:r>
              <a:rPr lang="es-BO" dirty="0" smtClean="0"/>
              <a:t>Comprueba las instrucciones.</a:t>
            </a:r>
            <a:endParaRPr lang="es-ES" dirty="0" smtClean="0"/>
          </a:p>
          <a:p>
            <a:r>
              <a:rPr lang="es-BO" dirty="0" smtClean="0"/>
              <a:t>La dirección a la que apunta el campo de direcciones de cada instrucción debe tener contenido, menos si es STORE.</a:t>
            </a:r>
            <a:endParaRPr lang="es-ES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Marco Práctico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C:\Users\HP\Documents\CATO\SemestreXX\Seminario\imagenes documento\diseño prototipo 9.bmp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ocuments\CATO\SemestreXX\Seminario\imagenes presentación\gracias_multiling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80" y="404664"/>
            <a:ext cx="8634800" cy="54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s-ES" b="1" dirty="0" err="1" smtClean="0"/>
              <a:t>Microprocessor</a:t>
            </a:r>
            <a:r>
              <a:rPr lang="es-ES" b="1" dirty="0" smtClean="0"/>
              <a:t> Tutorial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4" name="Picture 2" descr="C:\Users\danrocar\Desktop\microtu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060848"/>
            <a:ext cx="4968552" cy="40494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 err="1" smtClean="0"/>
              <a:t>Pep</a:t>
            </a:r>
            <a:r>
              <a:rPr lang="es-ES" b="1" dirty="0" smtClean="0"/>
              <a:t>/7 Simulator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5" name="Picture 2" descr="C:\Users\danrocar\Desktop\pep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060848"/>
            <a:ext cx="5040560" cy="40701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r>
              <a:rPr lang="es-ES" b="1" dirty="0" smtClean="0"/>
              <a:t>Dan! 71 CPU Simulator</a:t>
            </a:r>
            <a:endParaRPr lang="es-BO" dirty="0" smtClean="0"/>
          </a:p>
          <a:p>
            <a:pPr marL="365760" lvl="1" indent="-256032">
              <a:spcBef>
                <a:spcPts val="400"/>
              </a:spcBef>
              <a:buSzPct val="68000"/>
              <a:buFont typeface="Wingdings 3"/>
              <a:buChar char=""/>
            </a:pPr>
            <a:endParaRPr lang="es-ES" b="1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Antecedentes</a:t>
            </a:r>
            <a:endParaRPr lang="es-ES" dirty="0"/>
          </a:p>
        </p:txBody>
      </p:sp>
      <p:pic>
        <p:nvPicPr>
          <p:cNvPr id="5" name="Picture 2" descr="C:\Users\danrocar\Desktop\d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060848"/>
            <a:ext cx="5128041" cy="40643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/>
          </a:bodyPr>
          <a:lstStyle/>
          <a:p>
            <a:pPr lvl="0"/>
            <a:endParaRPr lang="es-ES" dirty="0" smtClean="0"/>
          </a:p>
          <a:p>
            <a:pPr lvl="0"/>
            <a:r>
              <a:rPr lang="es-ES" dirty="0" smtClean="0"/>
              <a:t>Diagramas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Incrementa el tiempo.</a:t>
            </a:r>
          </a:p>
          <a:p>
            <a:r>
              <a:rPr lang="es-ES" dirty="0" smtClean="0"/>
              <a:t>Diagramas manuales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No se ve claramente interacción CPU-RAM.</a:t>
            </a:r>
          </a:p>
          <a:p>
            <a:r>
              <a:rPr lang="es-BO" dirty="0" smtClean="0"/>
              <a:t>Elaboración manual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Errores.</a:t>
            </a:r>
            <a:endParaRPr lang="es-BO" dirty="0" smtClean="0"/>
          </a:p>
          <a:p>
            <a:r>
              <a:rPr lang="es-BO" dirty="0" smtClean="0"/>
              <a:t>Errores se ven la siguiente clase </a:t>
            </a:r>
            <a:r>
              <a:rPr lang="es-ES" dirty="0" smtClean="0">
                <a:sym typeface="Wingdings" panose="05000000000000000000" pitchFamily="2" charset="2"/>
              </a:rPr>
              <a:t></a:t>
            </a:r>
            <a:r>
              <a:rPr lang="es-ES" dirty="0" smtClean="0"/>
              <a:t> dificulta </a:t>
            </a:r>
            <a:r>
              <a:rPr lang="es-BO" dirty="0" smtClean="0"/>
              <a:t> el auto-aprendizaje.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Situación Problemática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611968"/>
          </a:xfrm>
        </p:spPr>
        <p:txBody>
          <a:bodyPr>
            <a:normAutofit/>
          </a:bodyPr>
          <a:lstStyle/>
          <a:p>
            <a:pPr lvl="0"/>
            <a:endParaRPr lang="es-ES" dirty="0" smtClean="0"/>
          </a:p>
          <a:p>
            <a:pPr lvl="0"/>
            <a:r>
              <a:rPr lang="es-ES" dirty="0" smtClean="0"/>
              <a:t>Simuladores poco intuitivos -&gt; dificultan proceso de autoaprendizaje.</a:t>
            </a:r>
          </a:p>
          <a:p>
            <a:pPr lvl="0"/>
            <a:r>
              <a:rPr lang="es-ES" dirty="0" smtClean="0"/>
              <a:t>Simuladores realizan todo el trabajo -&gt; estudiante en estado pasivo. </a:t>
            </a:r>
          </a:p>
          <a:p>
            <a:pPr lvl="0"/>
            <a:r>
              <a:rPr lang="es-ES" dirty="0" err="1" smtClean="0"/>
              <a:t>Microprocessor</a:t>
            </a:r>
            <a:r>
              <a:rPr lang="es-ES" dirty="0" smtClean="0"/>
              <a:t> Tutorial estático -&gt; No ayuda para resolver ejercicios propios.</a:t>
            </a:r>
          </a:p>
          <a:p>
            <a:r>
              <a:rPr lang="es-ES" dirty="0" smtClean="0"/>
              <a:t>Una sola arquitectura -&gt; No termina de satisfacer las necesidades.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BO" dirty="0" smtClean="0"/>
              <a:t>Situación Problemática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rencia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Concurrencia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renc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1498</TotalTime>
  <Words>811</Words>
  <Application>Microsoft Office PowerPoint</Application>
  <PresentationFormat>Presentación en pantalla (4:3)</PresentationFormat>
  <Paragraphs>207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7" baseType="lpstr">
      <vt:lpstr>Concurrencia</vt:lpstr>
      <vt:lpstr>Herramienta interactiva de apoyo al PEA del ciclo de instrucción del procesador</vt:lpstr>
      <vt:lpstr>Antecedentes</vt:lpstr>
      <vt:lpstr>Diapositiva 3</vt:lpstr>
      <vt:lpstr>Antecedentes</vt:lpstr>
      <vt:lpstr>Antecedentes</vt:lpstr>
      <vt:lpstr>Antecedentes</vt:lpstr>
      <vt:lpstr>Antecedentes</vt:lpstr>
      <vt:lpstr>Situación Problemática</vt:lpstr>
      <vt:lpstr>Situación Problemática</vt:lpstr>
      <vt:lpstr>Formulación del Problema</vt:lpstr>
      <vt:lpstr>Objetivo General</vt:lpstr>
      <vt:lpstr>Objetivos Específicos</vt:lpstr>
      <vt:lpstr>Marco Teórico</vt:lpstr>
      <vt:lpstr>Arquitectura de Computadoras</vt:lpstr>
      <vt:lpstr>Arquitectura de Computadoras</vt:lpstr>
      <vt:lpstr>Arquitectura de Computadoras</vt:lpstr>
      <vt:lpstr>Software educativo</vt:lpstr>
      <vt:lpstr>Software educativo</vt:lpstr>
      <vt:lpstr>Metodología de desarrollo</vt:lpstr>
      <vt:lpstr>Metodología de desarrollo</vt:lpstr>
      <vt:lpstr>Metodología de desarrollo</vt:lpstr>
      <vt:lpstr>Metodología de desarrollo</vt:lpstr>
      <vt:lpstr>Tecnologías de desarrollo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Marco Práctico</vt:lpstr>
      <vt:lpstr>Diapositiva 38</vt:lpstr>
      <vt:lpstr>Marco Práctico</vt:lpstr>
      <vt:lpstr>Marco Práctico</vt:lpstr>
      <vt:lpstr>Diapositiva 41</vt:lpstr>
      <vt:lpstr>Marco Práctico</vt:lpstr>
      <vt:lpstr>Marco Práctico</vt:lpstr>
      <vt:lpstr>Diapositiva 44</vt:lpstr>
      <vt:lpstr>Diapositiva 45</vt:lpstr>
      <vt:lpstr>Diapositiva 46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Simulador Ciclo de Instrucción</dc:title>
  <dc:creator>HP</dc:creator>
  <cp:lastModifiedBy>HP</cp:lastModifiedBy>
  <cp:revision>120</cp:revision>
  <dcterms:created xsi:type="dcterms:W3CDTF">2014-09-02T15:09:39Z</dcterms:created>
  <dcterms:modified xsi:type="dcterms:W3CDTF">2015-06-11T03:51:18Z</dcterms:modified>
</cp:coreProperties>
</file>